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07" r:id="rId3"/>
    <p:sldId id="308" r:id="rId4"/>
    <p:sldId id="309" r:id="rId5"/>
    <p:sldId id="310" r:id="rId6"/>
    <p:sldId id="311" r:id="rId7"/>
    <p:sldId id="312" r:id="rId8"/>
    <p:sldId id="313" r:id="rId9"/>
    <p:sldId id="314" r:id="rId10"/>
    <p:sldId id="315" r:id="rId11"/>
    <p:sldId id="316" r:id="rId12"/>
    <p:sldId id="317" r:id="rId13"/>
    <p:sldId id="31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6115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36132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44355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4716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151307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8084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4F31E5B-8338-4189-9CA1-2CF7A43E7320}" type="datetimeFigureOut">
              <a:rPr lang="ar-IQ" smtClean="0"/>
              <a:t>01/05/1441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45971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4F31E5B-8338-4189-9CA1-2CF7A43E7320}" type="datetimeFigureOut">
              <a:rPr lang="ar-IQ" smtClean="0"/>
              <a:t>01/05/1441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81918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F31E5B-8338-4189-9CA1-2CF7A43E7320}" type="datetimeFigureOut">
              <a:rPr lang="ar-IQ" smtClean="0"/>
              <a:t>01/05/1441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708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623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89543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BBB156-A610-44DB-B50C-FD3DDAE5106B}" type="slidenum">
              <a:rPr lang="ar-IQ" smtClean="0"/>
              <a:t>‹#›</a:t>
            </a:fld>
            <a:endParaRPr lang="ar-IQ"/>
          </a:p>
        </p:txBody>
      </p:sp>
    </p:spTree>
    <p:extLst>
      <p:ext uri="{BB962C8B-B14F-4D97-AF65-F5344CB8AC3E}">
        <p14:creationId xmlns:p14="http://schemas.microsoft.com/office/powerpoint/2010/main" val="329678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dirty="0" smtClean="0"/>
              <a:t>م 4 / إدارة الموارد البشرية</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t>إعداد: أ.م. محمود حسن جمعة</a:t>
            </a:r>
          </a:p>
          <a:p>
            <a:r>
              <a:rPr lang="ar-IQ" dirty="0" smtClean="0"/>
              <a:t>كلية الإدارة والاقتصاد- جامعة ديالى</a:t>
            </a:r>
          </a:p>
          <a:p>
            <a:endParaRPr lang="ar-IQ" dirty="0"/>
          </a:p>
        </p:txBody>
      </p:sp>
    </p:spTree>
    <p:extLst>
      <p:ext uri="{BB962C8B-B14F-4D97-AF65-F5344CB8AC3E}">
        <p14:creationId xmlns:p14="http://schemas.microsoft.com/office/powerpoint/2010/main" val="375408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2- </a:t>
            </a:r>
            <a:r>
              <a:rPr lang="ar-IQ" dirty="0"/>
              <a:t>تخطيط الموارد البشرية: يعد تخطيط الموارد البشرية من أكثر النشاطات أهمية في إدارة المنظمات الحديثة وذلك لدوره الرئيسي في إنجاح المنظمة وزيادة فعاليتها. فالتخطيط نوع من العمل التعاوني الشامل يقوم على المنهج العلمي في البحث بقصد رسم خطة قابلة للتنفيذ في حدود الإمكانيات والموارد القابلة للاستثمار. إن تخطيط الموارد البشرية هي العملية التي تسعى المنظمة من خلالها إلى الحصول وفي الوقت المناسب على احتياجاتها من العاملين القادرين والمؤهلين على تنفيذ المهام الموكلة إليهم لتحقيق أهداف المنظمة. </a:t>
            </a:r>
          </a:p>
        </p:txBody>
      </p:sp>
    </p:spTree>
    <p:extLst>
      <p:ext uri="{BB962C8B-B14F-4D97-AF65-F5344CB8AC3E}">
        <p14:creationId xmlns:p14="http://schemas.microsoft.com/office/powerpoint/2010/main" val="1464995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3- </a:t>
            </a:r>
            <a:r>
              <a:rPr lang="ar-IQ" dirty="0"/>
              <a:t>الاختيار والتعيين: حيث تهتم بالبحث عن العاملين </a:t>
            </a:r>
            <a:r>
              <a:rPr lang="ar-IQ" dirty="0" smtClean="0"/>
              <a:t>في </a:t>
            </a:r>
            <a:r>
              <a:rPr lang="ar-IQ" dirty="0"/>
              <a:t>سوق العمل وتصفيتهم من خلال طلبات التوظيف والاختيار والمقابلات الشخصية وذلك لوضع الفرد المناسب </a:t>
            </a:r>
            <a:r>
              <a:rPr lang="ar-IQ" dirty="0" smtClean="0"/>
              <a:t>في </a:t>
            </a:r>
            <a:r>
              <a:rPr lang="ar-IQ" dirty="0"/>
              <a:t>المكان المناسب, حيث يتم الإعلان عن الوظائف الشاغرة ثم الإعداد </a:t>
            </a:r>
            <a:r>
              <a:rPr lang="ar-IQ" dirty="0" smtClean="0"/>
              <a:t>لاختبار </a:t>
            </a:r>
            <a:r>
              <a:rPr lang="ar-IQ" dirty="0"/>
              <a:t>المتقدمين للتعيين.</a:t>
            </a:r>
          </a:p>
          <a:p>
            <a:pPr algn="just"/>
            <a:r>
              <a:rPr lang="ar-IQ" dirty="0"/>
              <a:t>4- تقييم الأداء وتصميم أنظمة الحوافز: وذلك للتعرف على الكفاءة العامة للعاملين والتعرف على أوجه التطور </a:t>
            </a:r>
            <a:r>
              <a:rPr lang="ar-IQ" dirty="0" smtClean="0"/>
              <a:t>في </a:t>
            </a:r>
            <a:r>
              <a:rPr lang="ar-IQ" dirty="0"/>
              <a:t>الأداء ومعرفة أسباب وضعف الأداء وتخطيط التطور المهني للموظف ومدى جاهزيته للنقل </a:t>
            </a:r>
            <a:r>
              <a:rPr lang="ar-IQ" dirty="0" smtClean="0"/>
              <a:t>أو الترقية </a:t>
            </a:r>
            <a:r>
              <a:rPr lang="ar-IQ" dirty="0"/>
              <a:t>وعلى أساسه يمكن أن تقرر المكافأة أو زياده الراتب, كما أنها تقلل من تذمر العاملين من التفرقة وتعطيهم </a:t>
            </a:r>
            <a:r>
              <a:rPr lang="ar-IQ" dirty="0" smtClean="0"/>
              <a:t>الإحساس </a:t>
            </a:r>
            <a:r>
              <a:rPr lang="ar-IQ" dirty="0"/>
              <a:t>بالعدالة.</a:t>
            </a:r>
          </a:p>
          <a:p>
            <a:pPr algn="just"/>
            <a:endParaRPr lang="ar-IQ" dirty="0"/>
          </a:p>
        </p:txBody>
      </p:sp>
    </p:spTree>
    <p:extLst>
      <p:ext uri="{BB962C8B-B14F-4D97-AF65-F5344CB8AC3E}">
        <p14:creationId xmlns:p14="http://schemas.microsoft.com/office/powerpoint/2010/main" val="69731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5- انتهاء </a:t>
            </a:r>
            <a:r>
              <a:rPr lang="ar-IQ" dirty="0"/>
              <a:t>الخدمة والتسوية النهائية: إعداد مشروعات قرارات إنهاء الخدمة سواء بالفصل أو </a:t>
            </a:r>
            <a:r>
              <a:rPr lang="ar-IQ" dirty="0" smtClean="0"/>
              <a:t>الاستقالة </a:t>
            </a:r>
            <a:r>
              <a:rPr lang="ar-IQ" dirty="0"/>
              <a:t>أو بلوغ السن وإخطار الجهات المختصة بها. </a:t>
            </a:r>
          </a:p>
          <a:p>
            <a:pPr algn="just"/>
            <a:r>
              <a:rPr lang="ar-IQ" dirty="0" smtClean="0"/>
              <a:t>6- دراسة </a:t>
            </a:r>
            <a:r>
              <a:rPr lang="ar-IQ" dirty="0"/>
              <a:t>شكاوى العاملين فيما يتعلق </a:t>
            </a:r>
            <a:r>
              <a:rPr lang="ar-IQ" dirty="0" smtClean="0"/>
              <a:t>بالأعمال </a:t>
            </a:r>
            <a:r>
              <a:rPr lang="ar-IQ" dirty="0"/>
              <a:t>المنوطة وتقديم المقترحات حيالها للمسؤولين. </a:t>
            </a:r>
          </a:p>
          <a:p>
            <a:pPr algn="just"/>
            <a:r>
              <a:rPr lang="ar-IQ" dirty="0"/>
              <a:t>7- إعداد المذكرات ومشروعات النقل والتعيين للعاملين وإعداد التسويات التي تطرأ على حالتهم. </a:t>
            </a:r>
          </a:p>
          <a:p>
            <a:pPr algn="just"/>
            <a:r>
              <a:rPr lang="ar-IQ" dirty="0" smtClean="0"/>
              <a:t>8- التحقق </a:t>
            </a:r>
            <a:r>
              <a:rPr lang="ar-IQ" dirty="0"/>
              <a:t>من تنفيذ القوانين واللوائح والقرارات الخاصة بنظم العاملين والتأمينات </a:t>
            </a:r>
            <a:r>
              <a:rPr lang="ar-IQ" dirty="0" smtClean="0"/>
              <a:t>الاجتماعية </a:t>
            </a:r>
            <a:r>
              <a:rPr lang="ar-IQ" dirty="0"/>
              <a:t>والمكافآت والعلاوات. </a:t>
            </a:r>
          </a:p>
          <a:p>
            <a:pPr algn="just"/>
            <a:endParaRPr lang="ar-IQ" dirty="0"/>
          </a:p>
        </p:txBody>
      </p:sp>
    </p:spTree>
    <p:extLst>
      <p:ext uri="{BB962C8B-B14F-4D97-AF65-F5344CB8AC3E}">
        <p14:creationId xmlns:p14="http://schemas.microsoft.com/office/powerpoint/2010/main" val="3109757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a:t>9- تطبيق أحكام قانون التأمين </a:t>
            </a:r>
            <a:r>
              <a:rPr lang="ar-IQ" dirty="0" smtClean="0"/>
              <a:t>الاجتماعي </a:t>
            </a:r>
            <a:r>
              <a:rPr lang="ar-IQ" dirty="0"/>
              <a:t>وجميع القوانين والقرارات والمنشورات المعدلة والمكملة له. </a:t>
            </a:r>
          </a:p>
          <a:p>
            <a:pPr algn="just"/>
            <a:r>
              <a:rPr lang="ar-IQ" dirty="0"/>
              <a:t>10- تسوية رواتب ومكافآت العاملين الذين تنتهي خدمتهم وإرسال ملفاتهم إلى هيئة التقاعد لإتمام التسوية. </a:t>
            </a:r>
          </a:p>
          <a:p>
            <a:pPr algn="just"/>
            <a:r>
              <a:rPr lang="ar-IQ" dirty="0"/>
              <a:t>11- مباشرة إجراءات إصابة العمل طبقا لقانون التأمين </a:t>
            </a:r>
            <a:r>
              <a:rPr lang="ar-IQ" dirty="0" smtClean="0"/>
              <a:t>الاجتماعي </a:t>
            </a:r>
            <a:r>
              <a:rPr lang="ar-IQ" dirty="0"/>
              <a:t>والقرارات المنفذة له. </a:t>
            </a:r>
          </a:p>
          <a:p>
            <a:pPr algn="just"/>
            <a:r>
              <a:rPr lang="ar-IQ" dirty="0"/>
              <a:t>12- العمل على توفير </a:t>
            </a:r>
            <a:r>
              <a:rPr lang="ar-IQ" dirty="0" smtClean="0"/>
              <a:t>بيئة </a:t>
            </a:r>
            <a:r>
              <a:rPr lang="ar-IQ" dirty="0"/>
              <a:t>آمنة ومستقرة مع توفير عوامل السلامة والصحة المهنية اللازمة للوقاية من </a:t>
            </a:r>
            <a:r>
              <a:rPr lang="ar-IQ" dirty="0" smtClean="0"/>
              <a:t>أخطار </a:t>
            </a:r>
            <a:r>
              <a:rPr lang="ar-IQ" dirty="0"/>
              <a:t>الحوادث </a:t>
            </a:r>
            <a:r>
              <a:rPr lang="ar-IQ" dirty="0" smtClean="0"/>
              <a:t>والإصابات.</a:t>
            </a:r>
            <a:endParaRPr lang="ar-IQ" dirty="0"/>
          </a:p>
          <a:p>
            <a:endParaRPr lang="ar-IQ" dirty="0"/>
          </a:p>
        </p:txBody>
      </p:sp>
    </p:spTree>
    <p:extLst>
      <p:ext uri="{BB962C8B-B14F-4D97-AF65-F5344CB8AC3E}">
        <p14:creationId xmlns:p14="http://schemas.microsoft.com/office/powerpoint/2010/main" val="177363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3200" dirty="0"/>
              <a:t/>
            </a:r>
            <a:br>
              <a:rPr lang="ar-IQ" sz="3200" dirty="0"/>
            </a:br>
            <a:r>
              <a:rPr lang="ar-IQ" sz="3200" dirty="0"/>
              <a:t>إدارة الموارد البشرية (المفاهيم، الأهداف، الأهمية، الوظائف)</a:t>
            </a:r>
            <a:br>
              <a:rPr lang="ar-IQ" sz="3200" dirty="0"/>
            </a:br>
            <a:endParaRPr lang="ar-IQ" sz="3200" dirty="0"/>
          </a:p>
        </p:txBody>
      </p:sp>
      <p:sp>
        <p:nvSpPr>
          <p:cNvPr id="3" name="عنصر نائب للمحتوى 2"/>
          <p:cNvSpPr>
            <a:spLocks noGrp="1"/>
          </p:cNvSpPr>
          <p:nvPr>
            <p:ph idx="1"/>
          </p:nvPr>
        </p:nvSpPr>
        <p:spPr/>
        <p:txBody>
          <a:bodyPr>
            <a:normAutofit fontScale="85000" lnSpcReduction="20000"/>
          </a:bodyPr>
          <a:lstStyle/>
          <a:p>
            <a:pPr algn="just"/>
            <a:r>
              <a:rPr lang="ar-IQ" dirty="0"/>
              <a:t>تعتبر إدارة الموارد البشرية من أهم وظائف الإدارة لتركيزها على العنصر البشري والذي يعتبر أثمن مورد لدى الإدارة والأكثر تأثيرا في الإنتاجية على الإطلاق. إن إدارة وتنمية الموارد البشرية تعتبر ركنا أساسيا في غالبية المنظمات حيث تهدف إلى تعزيز القدرات التنظيمية، وتمكين الشركات من استقطاب وتأهيل الكفاءات اللازمة والقادرة على مواكبة التحديات الحالية والمستقبلية. فالموارد البشرية يمكن أن تساهم وبقوة في تحقيق أهداف وربح للمنظمة. إن إدارة الموارد البشرية تعني باختصار الاستخدام الأمثل للعنصر البشري المتوفر والمتوقَع. على مدى كفاءة، و قدرات، وخبرات هذا العنصر البشري وحماسه للعمل تتوقف كفاءة المنظمة ونجاحها في الوصول إلى تحقيق أهدافها. لذلك أهتم علماء الإدارة بوضع المبادئ والأسس التي تساعد على الاستفادة القصوى من كل فرد في المنظمة من خلال إدارة الموارد البشرية. </a:t>
            </a:r>
          </a:p>
        </p:txBody>
      </p:sp>
    </p:spTree>
    <p:extLst>
      <p:ext uri="{BB962C8B-B14F-4D97-AF65-F5344CB8AC3E}">
        <p14:creationId xmlns:p14="http://schemas.microsoft.com/office/powerpoint/2010/main" val="3007009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مفهوم إدارة الموارد البشرية</a:t>
            </a:r>
          </a:p>
        </p:txBody>
      </p:sp>
      <p:sp>
        <p:nvSpPr>
          <p:cNvPr id="3" name="عنصر نائب للمحتوى 2"/>
          <p:cNvSpPr>
            <a:spLocks noGrp="1"/>
          </p:cNvSpPr>
          <p:nvPr>
            <p:ph idx="1"/>
          </p:nvPr>
        </p:nvSpPr>
        <p:spPr/>
        <p:txBody>
          <a:bodyPr>
            <a:normAutofit fontScale="77500" lnSpcReduction="20000"/>
          </a:bodyPr>
          <a:lstStyle/>
          <a:p>
            <a:pPr algn="just"/>
            <a:r>
              <a:rPr lang="ar-IQ" dirty="0" smtClean="0"/>
              <a:t>يمكن </a:t>
            </a:r>
            <a:r>
              <a:rPr lang="ar-IQ" dirty="0"/>
              <a:t>تعريف إدارة الموارد البشرية بأنها النشاط الإداري المتعلق بتحديد احتياجات المنظمة من القوى العاملة وتوفيرها بالإعداد والكفاءات المحددة وتنسيق الاستفادة من هذه الثروة البشرية بأعلى كفاءة ممكنة.</a:t>
            </a:r>
          </a:p>
          <a:p>
            <a:pPr algn="just"/>
            <a:r>
              <a:rPr lang="ar-IQ" dirty="0" smtClean="0"/>
              <a:t>كما </a:t>
            </a:r>
            <a:r>
              <a:rPr lang="ar-IQ" dirty="0"/>
              <a:t>عرفت إدارة الموارد البشرية بأنها الإدارة المسؤولة بدراسة السياسات المتعلقة باختيار وتعيين وتدريب ومعاملة الأفراد في جميع المستويات، والعمل على تنظيم القوى العاملة داخل المنظمة، وزيادة ثقتها في عدالة الإدارة وخلق روح تعاونية بينها، للوصول بالمنظمة إلى أعلى طاقاتها الإنتاجية.</a:t>
            </a:r>
          </a:p>
          <a:p>
            <a:pPr algn="just"/>
            <a:r>
              <a:rPr lang="ar-IQ" dirty="0" smtClean="0"/>
              <a:t>إنها </a:t>
            </a:r>
            <a:r>
              <a:rPr lang="ar-IQ" dirty="0"/>
              <a:t>الإدارة المختصة بالحصول على أفضل ما يمكن من الأفراد للمنظمة، ورعايتهم وترغيبهم في البقاء ضمن المنظمة وإعطاء كل ما في وسعهم لأعمالهم.</a:t>
            </a:r>
          </a:p>
          <a:p>
            <a:pPr algn="just"/>
            <a:r>
              <a:rPr lang="ar-IQ" dirty="0" smtClean="0"/>
              <a:t>يمكن </a:t>
            </a:r>
            <a:r>
              <a:rPr lang="ar-IQ" dirty="0"/>
              <a:t>الخروج بتعريف شامل عن إدارة الموارد البشريـة، هي الإدارة التي تختص بتسيير شؤون الأفراد في المنظمة. بغية وضع الفرد المناسب في المكان المناسب، وذلك من أجل تحقيق أهداف المنظمة والأفراد العاملين.</a:t>
            </a:r>
          </a:p>
          <a:p>
            <a:pPr algn="just"/>
            <a:endParaRPr lang="ar-IQ" dirty="0"/>
          </a:p>
        </p:txBody>
      </p:sp>
    </p:spTree>
    <p:extLst>
      <p:ext uri="{BB962C8B-B14F-4D97-AF65-F5344CB8AC3E}">
        <p14:creationId xmlns:p14="http://schemas.microsoft.com/office/powerpoint/2010/main" val="318243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أهداف إدارة الموارد البشرية</a:t>
            </a:r>
          </a:p>
        </p:txBody>
      </p:sp>
      <p:sp>
        <p:nvSpPr>
          <p:cNvPr id="3" name="عنصر نائب للمحتوى 2"/>
          <p:cNvSpPr>
            <a:spLocks noGrp="1"/>
          </p:cNvSpPr>
          <p:nvPr>
            <p:ph idx="1"/>
          </p:nvPr>
        </p:nvSpPr>
        <p:spPr/>
        <p:txBody>
          <a:bodyPr>
            <a:normAutofit fontScale="92500" lnSpcReduction="10000"/>
          </a:bodyPr>
          <a:lstStyle/>
          <a:p>
            <a:pPr algn="just"/>
            <a:r>
              <a:rPr lang="ar-IQ" dirty="0"/>
              <a:t>تسعى إدارة الموارد البشرية لتحقيق أكبر معدل ممكن من الكفاءة في أداء الموظفين في المنظمة من خلال الاهتمام بالوصول للأهداف الآتية:</a:t>
            </a:r>
          </a:p>
          <a:p>
            <a:pPr algn="just"/>
            <a:r>
              <a:rPr lang="ar-IQ" dirty="0"/>
              <a:t>أ- الأهداف الخاصة بالمنظمة، وتشمل الآتي:</a:t>
            </a:r>
          </a:p>
          <a:p>
            <a:pPr algn="just"/>
            <a:r>
              <a:rPr lang="ar-IQ" dirty="0"/>
              <a:t>1- تحقيق الفاعلية في المنظمة.</a:t>
            </a:r>
          </a:p>
          <a:p>
            <a:pPr algn="just"/>
            <a:r>
              <a:rPr lang="ar-IQ" dirty="0"/>
              <a:t>2- تحقيق التوازن والتجانس. </a:t>
            </a:r>
          </a:p>
          <a:p>
            <a:pPr algn="just"/>
            <a:r>
              <a:rPr lang="ar-IQ" dirty="0"/>
              <a:t>3- ضمان استقرار العمل.</a:t>
            </a:r>
          </a:p>
          <a:p>
            <a:pPr algn="just"/>
            <a:r>
              <a:rPr lang="ar-IQ" dirty="0"/>
              <a:t>4- تنمية وتحسين مهارات الأفراد من الموظفين.</a:t>
            </a:r>
          </a:p>
          <a:p>
            <a:pPr algn="just"/>
            <a:r>
              <a:rPr lang="ar-IQ" dirty="0"/>
              <a:t>5- تعزيز انتماء الموظفين للمنظمة. </a:t>
            </a:r>
          </a:p>
          <a:p>
            <a:pPr algn="just"/>
            <a:endParaRPr lang="ar-IQ" dirty="0"/>
          </a:p>
        </p:txBody>
      </p:sp>
    </p:spTree>
    <p:extLst>
      <p:ext uri="{BB962C8B-B14F-4D97-AF65-F5344CB8AC3E}">
        <p14:creationId xmlns:p14="http://schemas.microsoft.com/office/powerpoint/2010/main" val="498968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a:t>ب- الأهداف الخاصة بالأفراد، وتشمل الآتي:</a:t>
            </a:r>
          </a:p>
          <a:p>
            <a:pPr algn="just"/>
            <a:r>
              <a:rPr lang="ar-IQ" dirty="0"/>
              <a:t>1- توفير فرص جديدة للعمل.</a:t>
            </a:r>
          </a:p>
          <a:p>
            <a:pPr algn="just"/>
            <a:r>
              <a:rPr lang="ar-IQ" dirty="0"/>
              <a:t>2- تأسيس ظروف جيدة وإيجابية للعمل. </a:t>
            </a:r>
          </a:p>
          <a:p>
            <a:pPr algn="just"/>
            <a:r>
              <a:rPr lang="ar-IQ" dirty="0"/>
              <a:t>3- تحقيق العدالة في توزيع الرواتب.</a:t>
            </a:r>
          </a:p>
          <a:p>
            <a:pPr algn="just"/>
            <a:r>
              <a:rPr lang="ar-IQ" dirty="0"/>
              <a:t>4- دعم تقدّم الأفراد وتطورهم وظيفيا.</a:t>
            </a:r>
          </a:p>
          <a:p>
            <a:pPr algn="just"/>
            <a:r>
              <a:rPr lang="ar-IQ" dirty="0"/>
              <a:t>5- توفير خدمات التأمين الصحي.</a:t>
            </a:r>
          </a:p>
          <a:p>
            <a:pPr algn="just"/>
            <a:r>
              <a:rPr lang="ar-IQ" dirty="0"/>
              <a:t>ت- الأهداف العامة: هي المحافظة على استمرار الأداء الفعال للمنظمة بالاعتماد على الموارد البشرية.</a:t>
            </a:r>
          </a:p>
          <a:p>
            <a:pPr algn="just"/>
            <a:endParaRPr lang="ar-IQ" dirty="0"/>
          </a:p>
        </p:txBody>
      </p:sp>
    </p:spTree>
    <p:extLst>
      <p:ext uri="{BB962C8B-B14F-4D97-AF65-F5344CB8AC3E}">
        <p14:creationId xmlns:p14="http://schemas.microsoft.com/office/powerpoint/2010/main" val="773054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a:t>ث- الأهداف الفرعية: هي الأهداف التي تساعد على الوصول للأهداف العامة وتشمل الآتي: </a:t>
            </a:r>
          </a:p>
          <a:p>
            <a:pPr algn="just"/>
            <a:r>
              <a:rPr lang="ar-IQ" dirty="0"/>
              <a:t>1- تعزيز التنسيق بين الوظائف المتاحة والأفراد الذين يشكلون الموارد البشرية المناسبة.</a:t>
            </a:r>
          </a:p>
          <a:p>
            <a:pPr algn="just"/>
            <a:r>
              <a:rPr lang="ar-IQ" dirty="0"/>
              <a:t>2- دعم مهارات التطوير والتأهيل.</a:t>
            </a:r>
          </a:p>
          <a:p>
            <a:pPr algn="just"/>
            <a:r>
              <a:rPr lang="ar-IQ" dirty="0"/>
              <a:t>3- تطبيق تقييم الأداء بشكل دائم.</a:t>
            </a:r>
          </a:p>
          <a:p>
            <a:pPr algn="just"/>
            <a:r>
              <a:rPr lang="ar-IQ" dirty="0"/>
              <a:t>4- دراسة المسار الوظيفي المستقبلي للموظفين.</a:t>
            </a:r>
          </a:p>
          <a:p>
            <a:pPr algn="just"/>
            <a:endParaRPr lang="ar-IQ" dirty="0"/>
          </a:p>
        </p:txBody>
      </p:sp>
    </p:spTree>
    <p:extLst>
      <p:ext uri="{BB962C8B-B14F-4D97-AF65-F5344CB8AC3E}">
        <p14:creationId xmlns:p14="http://schemas.microsoft.com/office/powerpoint/2010/main" val="1200722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أهمية إدارة الموارد البشرية</a:t>
            </a:r>
          </a:p>
        </p:txBody>
      </p:sp>
      <p:sp>
        <p:nvSpPr>
          <p:cNvPr id="3" name="عنصر نائب للمحتوى 2"/>
          <p:cNvSpPr>
            <a:spLocks noGrp="1"/>
          </p:cNvSpPr>
          <p:nvPr>
            <p:ph idx="1"/>
          </p:nvPr>
        </p:nvSpPr>
        <p:spPr/>
        <p:txBody>
          <a:bodyPr>
            <a:normAutofit lnSpcReduction="10000"/>
          </a:bodyPr>
          <a:lstStyle/>
          <a:p>
            <a:pPr algn="just"/>
            <a:r>
              <a:rPr lang="ar-IQ" dirty="0"/>
              <a:t>تعد إدارة الموارد البشرية من الأقسام الإدارية ذات الأهمية في المنظمات المتنوعة، وتتلخص أهميتها وفقا للنقاط الآتية:</a:t>
            </a:r>
          </a:p>
          <a:p>
            <a:pPr algn="just"/>
            <a:r>
              <a:rPr lang="ar-IQ" dirty="0"/>
              <a:t>1- تزويد الموارد البشرية بالمؤهلات المتنوعة والمناسبة عن طريق الاعتماد على أفضل إدارة تساهم في تطور الإنتاج نوعا وكما. </a:t>
            </a:r>
          </a:p>
          <a:p>
            <a:pPr algn="just"/>
            <a:r>
              <a:rPr lang="ar-IQ" dirty="0"/>
              <a:t>2- توفير كافة الأدوات والوسائل الخاصة بالأفراد من الموظفين عن طريق إعداد مجموعة من البرامج التدريبية، وتوفير الأجور والحوافز التي تدعم أفضل أداء وتزيد من معدل الإنتاجية.</a:t>
            </a:r>
          </a:p>
          <a:p>
            <a:endParaRPr lang="ar-IQ" dirty="0"/>
          </a:p>
        </p:txBody>
      </p:sp>
    </p:spTree>
    <p:extLst>
      <p:ext uri="{BB962C8B-B14F-4D97-AF65-F5344CB8AC3E}">
        <p14:creationId xmlns:p14="http://schemas.microsoft.com/office/powerpoint/2010/main" val="704225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
            <a:r>
              <a:rPr lang="ar-IQ" dirty="0"/>
              <a:t>3- تعزيز التنسيق والتنظيم بين كافة الوحدات الإدارية والمهام الخاصة بالأفراد من الموظفين من خلال تفعيل دور المناقشة مع الإدارة التنفيذية.</a:t>
            </a:r>
          </a:p>
          <a:p>
            <a:pPr algn="just"/>
            <a:r>
              <a:rPr lang="ar-IQ" dirty="0"/>
              <a:t>4- المشاركة في التعرف على المشكلات الرئيسة الخاصة بالأفراد من الموظفين والتي تؤثر بشكل سلبي على فاعلية وكفاءة المنظمة.</a:t>
            </a:r>
          </a:p>
          <a:p>
            <a:pPr algn="just"/>
            <a:r>
              <a:rPr lang="ar-IQ" dirty="0"/>
              <a:t>5- المساهمة في دراسة جميع الكفاءات الفعالة والتنظيمية والمؤشرات المستخدمة في قياس الكفاءة الخاصة بالأداء، ونسب الحوادث التي تؤثر في العمل، وغيرها من المؤشرات والمعدلات الأُخرى.</a:t>
            </a:r>
          </a:p>
          <a:p>
            <a:pPr algn="just"/>
            <a:r>
              <a:rPr lang="ar-IQ" dirty="0"/>
              <a:t>6- تقديم المساعدة للمديرين في تطبيق السياسات وحل أي مشكلات أو قضايا خاصة بالموظفين.</a:t>
            </a:r>
          </a:p>
          <a:p>
            <a:pPr algn="just"/>
            <a:endParaRPr lang="ar-IQ" dirty="0"/>
          </a:p>
        </p:txBody>
      </p:sp>
    </p:spTree>
    <p:extLst>
      <p:ext uri="{BB962C8B-B14F-4D97-AF65-F5344CB8AC3E}">
        <p14:creationId xmlns:p14="http://schemas.microsoft.com/office/powerpoint/2010/main" val="418865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وظائف إدارة الموارد البشرية</a:t>
            </a:r>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1- </a:t>
            </a:r>
            <a:r>
              <a:rPr lang="ar-IQ" dirty="0"/>
              <a:t>تحليل العمل: يتم </a:t>
            </a:r>
            <a:r>
              <a:rPr lang="ar-IQ" dirty="0" smtClean="0"/>
              <a:t>أداء </a:t>
            </a:r>
            <a:r>
              <a:rPr lang="ar-IQ" dirty="0"/>
              <a:t>هذه الوظيفة من خلال التعرف على </a:t>
            </a:r>
            <a:r>
              <a:rPr lang="ar-IQ" dirty="0" smtClean="0"/>
              <a:t>الأنشطة </a:t>
            </a:r>
            <a:r>
              <a:rPr lang="ar-IQ" dirty="0"/>
              <a:t>والمهام المكونة للوظيفة والقيام بتوصيفها وتحديد المسؤوليات الملقاة على عاتقها، </a:t>
            </a:r>
            <a:r>
              <a:rPr lang="ar-IQ" dirty="0" smtClean="0"/>
              <a:t>بالإضافة إلى </a:t>
            </a:r>
            <a:r>
              <a:rPr lang="ar-IQ" dirty="0"/>
              <a:t>تحديد مواصفات الشخص المرشح لهذه الوظيفة. ويقصد بتحليل العمل تحديد الأنشطة المكونة للمهام </a:t>
            </a:r>
            <a:r>
              <a:rPr lang="ar-IQ" dirty="0" smtClean="0"/>
              <a:t>التي </a:t>
            </a:r>
            <a:r>
              <a:rPr lang="ar-IQ" dirty="0"/>
              <a:t>تشكل </a:t>
            </a:r>
            <a:r>
              <a:rPr lang="ar-IQ" dirty="0" smtClean="0"/>
              <a:t>في </a:t>
            </a:r>
            <a:r>
              <a:rPr lang="ar-IQ" dirty="0"/>
              <a:t>مجملها الوظيفة أو العمل، ووضع ذلك في توصيف متكامل وتحديد لمواصفات شاغل الوظيفة. ويهدف تحليل العمل إلى تعريـف الموظـف بمهام عملـه، تصميــم العمــل، </a:t>
            </a:r>
            <a:r>
              <a:rPr lang="ar-IQ" dirty="0" smtClean="0"/>
              <a:t>اختيار </a:t>
            </a:r>
            <a:r>
              <a:rPr lang="ar-IQ" dirty="0"/>
              <a:t>العامليـن، تقييــم الوظائــف، تقييـم أداء العامليـن، التدريــب، تحديد الاحتياجات من العمالة، تبسـيط العمــــل، الترقيـة والنقـــل، والتطوير التنظيمي.</a:t>
            </a:r>
          </a:p>
        </p:txBody>
      </p:sp>
    </p:spTree>
    <p:extLst>
      <p:ext uri="{BB962C8B-B14F-4D97-AF65-F5344CB8AC3E}">
        <p14:creationId xmlns:p14="http://schemas.microsoft.com/office/powerpoint/2010/main" val="405711477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1015</Words>
  <Application>Microsoft Office PowerPoint</Application>
  <PresentationFormat>عرض على الشاشة (3:4)‏</PresentationFormat>
  <Paragraphs>51</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م 4 / إدارة الموارد البشرية </vt:lpstr>
      <vt:lpstr> إدارة الموارد البشرية (المفاهيم، الأهداف، الأهمية، الوظائف) </vt:lpstr>
      <vt:lpstr>مفهوم إدارة الموارد البشرية</vt:lpstr>
      <vt:lpstr>أهداف إدارة الموارد البشرية</vt:lpstr>
      <vt:lpstr>عرض تقديمي في PowerPoint</vt:lpstr>
      <vt:lpstr>عرض تقديمي في PowerPoint</vt:lpstr>
      <vt:lpstr>أهمية إدارة الموارد البشرية</vt:lpstr>
      <vt:lpstr>عرض تقديمي في PowerPoint</vt:lpstr>
      <vt:lpstr>وظائف إدارة الموارد البشرية</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إدارة الموارد البشرية لطلبة المرحلة الثانية - قسم الإدارة العامة </dc:title>
  <dc:creator>mhamed</dc:creator>
  <cp:lastModifiedBy>mhamed</cp:lastModifiedBy>
  <cp:revision>87</cp:revision>
  <dcterms:created xsi:type="dcterms:W3CDTF">2018-09-05T12:40:29Z</dcterms:created>
  <dcterms:modified xsi:type="dcterms:W3CDTF">2019-12-27T12:15:33Z</dcterms:modified>
</cp:coreProperties>
</file>